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68"/>
  </p:sldMasterIdLst>
  <p:notesMasterIdLst>
    <p:notesMasterId r:id="rId89"/>
  </p:notesMasterIdLst>
  <p:handoutMasterIdLst>
    <p:handoutMasterId r:id="rId90"/>
  </p:handoutMasterIdLst>
  <p:sldIdLst>
    <p:sldId id="258" r:id="rId69"/>
    <p:sldId id="296" r:id="rId70"/>
    <p:sldId id="304" r:id="rId71"/>
    <p:sldId id="300" r:id="rId72"/>
    <p:sldId id="301" r:id="rId73"/>
    <p:sldId id="290" r:id="rId74"/>
    <p:sldId id="318" r:id="rId75"/>
    <p:sldId id="303" r:id="rId76"/>
    <p:sldId id="313" r:id="rId77"/>
    <p:sldId id="314" r:id="rId78"/>
    <p:sldId id="305" r:id="rId79"/>
    <p:sldId id="308" r:id="rId80"/>
    <p:sldId id="309" r:id="rId81"/>
    <p:sldId id="310" r:id="rId82"/>
    <p:sldId id="312" r:id="rId83"/>
    <p:sldId id="315" r:id="rId84"/>
    <p:sldId id="317" r:id="rId85"/>
    <p:sldId id="311" r:id="rId86"/>
    <p:sldId id="316" r:id="rId87"/>
    <p:sldId id="259" r:id="rId8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29" autoAdjust="0"/>
  </p:normalViewPr>
  <p:slideViewPr>
    <p:cSldViewPr>
      <p:cViewPr varScale="1">
        <p:scale>
          <a:sx n="77" d="100"/>
          <a:sy n="77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slideMaster" Target="slideMasters/slideMaster1.xml"/><Relationship Id="rId76" Type="http://schemas.openxmlformats.org/officeDocument/2006/relationships/slide" Target="slides/slide8.xml"/><Relationship Id="rId84" Type="http://schemas.openxmlformats.org/officeDocument/2006/relationships/slide" Target="slides/slide16.xml"/><Relationship Id="rId89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3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6.xml"/><Relationship Id="rId79" Type="http://schemas.openxmlformats.org/officeDocument/2006/relationships/slide" Target="slides/slide11.xml"/><Relationship Id="rId87" Type="http://schemas.openxmlformats.org/officeDocument/2006/relationships/slide" Target="slides/slide19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4.xml"/><Relationship Id="rId90" Type="http://schemas.openxmlformats.org/officeDocument/2006/relationships/handoutMaster" Target="handoutMasters/handoutMaster1.xml"/><Relationship Id="rId95" Type="http://schemas.microsoft.com/office/2015/10/relationships/revisionInfo" Target="revisionInfo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1.xml"/><Relationship Id="rId77" Type="http://schemas.openxmlformats.org/officeDocument/2006/relationships/slide" Target="slides/slide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4.xml"/><Relationship Id="rId80" Type="http://schemas.openxmlformats.org/officeDocument/2006/relationships/slide" Target="slides/slide12.xml"/><Relationship Id="rId85" Type="http://schemas.openxmlformats.org/officeDocument/2006/relationships/slide" Target="slides/slide17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2.xml"/><Relationship Id="rId75" Type="http://schemas.openxmlformats.org/officeDocument/2006/relationships/slide" Target="slides/slide7.xml"/><Relationship Id="rId83" Type="http://schemas.openxmlformats.org/officeDocument/2006/relationships/slide" Target="slides/slide15.xml"/><Relationship Id="rId88" Type="http://schemas.openxmlformats.org/officeDocument/2006/relationships/slide" Target="slides/slide20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5.xml"/><Relationship Id="rId78" Type="http://schemas.openxmlformats.org/officeDocument/2006/relationships/slide" Target="slides/slide10.xml"/><Relationship Id="rId81" Type="http://schemas.openxmlformats.org/officeDocument/2006/relationships/slide" Target="slides/slide13.xml"/><Relationship Id="rId86" Type="http://schemas.openxmlformats.org/officeDocument/2006/relationships/slide" Target="slides/slide18.xml"/><Relationship Id="rId9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undra2\workgrps\Transportation\AQ\Presentations\DNR\2018-02-26%20Design%20Val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PM</a:t>
            </a:r>
            <a:r>
              <a:rPr lang="en-US" baseline="-25000"/>
              <a:t>2.5</a:t>
            </a:r>
            <a:r>
              <a:rPr lang="en-US"/>
              <a:t> 24-hr</a:t>
            </a:r>
            <a:r>
              <a:rPr lang="en-US" baseline="0"/>
              <a:t> Design Values</a:t>
            </a:r>
          </a:p>
          <a:p>
            <a:pPr>
              <a:defRPr/>
            </a:pPr>
            <a:r>
              <a:rPr lang="en-US" sz="1000" b="0" baseline="0"/>
              <a:t>Fairbanks State Office Building (SOB) &amp; North Pole Fire Station #3</a:t>
            </a:r>
            <a:endParaRPr lang="en-US" sz="1000" b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589009186351706"/>
          <c:y val="0.10052318460192476"/>
          <c:w val="0.69628991688538933"/>
          <c:h val="0.853084864391950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Fairbanks (SOB)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6388888888888903E-2"/>
                  <c:y val="-2.592592592592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DF-4664-82D1-3704CF3430E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DF-4664-82D1-3704CF3430E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F-4664-82D1-3704CF3430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DF-4664-82D1-3704CF3430E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F-4664-82D1-3704CF3430E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DF-4664-82D1-3704CF3430E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DF-4664-82D1-3704CF3430E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DF-4664-82D1-3704CF3430E1}"/>
                </c:ext>
              </c:extLst>
            </c:dLbl>
            <c:dLbl>
              <c:idx val="8"/>
              <c:layout>
                <c:manualLayout>
                  <c:x val="-2.083333333333333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DF-4664-82D1-3704CF3430E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DF-4664-82D1-3704CF3430E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DF-4664-82D1-3704CF3430E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DF-4664-82D1-3704CF3430E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DF-4664-82D1-3704CF3430E1}"/>
                </c:ext>
              </c:extLst>
            </c:dLbl>
            <c:dLbl>
              <c:idx val="13"/>
              <c:layout>
                <c:manualLayout>
                  <c:x val="-2.6388888888888889E-2"/>
                  <c:y val="-2.592592592592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DF-4664-82D1-3704CF3430E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DF-4664-82D1-3704CF3430E1}"/>
                </c:ext>
              </c:extLst>
            </c:dLbl>
            <c:dLbl>
              <c:idx val="15"/>
              <c:layout>
                <c:manualLayout>
                  <c:x val="-1.6666666666666666E-2"/>
                  <c:y val="-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DF-4664-82D1-3704CF3430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Sheet1!$A$3:$A$19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Sheet1!$B$3:$B$19</c:f>
              <c:numCache>
                <c:formatCode>General</c:formatCode>
                <c:ptCount val="17"/>
                <c:pt idx="0">
                  <c:v>44</c:v>
                </c:pt>
                <c:pt idx="1">
                  <c:v>40</c:v>
                </c:pt>
                <c:pt idx="2">
                  <c:v>41</c:v>
                </c:pt>
                <c:pt idx="3">
                  <c:v>40</c:v>
                </c:pt>
                <c:pt idx="4">
                  <c:v>43</c:v>
                </c:pt>
                <c:pt idx="5">
                  <c:v>39</c:v>
                </c:pt>
                <c:pt idx="6">
                  <c:v>41</c:v>
                </c:pt>
                <c:pt idx="7">
                  <c:v>44</c:v>
                </c:pt>
                <c:pt idx="8">
                  <c:v>50</c:v>
                </c:pt>
                <c:pt idx="9">
                  <c:v>47</c:v>
                </c:pt>
                <c:pt idx="10">
                  <c:v>46</c:v>
                </c:pt>
                <c:pt idx="11">
                  <c:v>41</c:v>
                </c:pt>
                <c:pt idx="12">
                  <c:v>40</c:v>
                </c:pt>
                <c:pt idx="13">
                  <c:v>35</c:v>
                </c:pt>
                <c:pt idx="14">
                  <c:v>37</c:v>
                </c:pt>
                <c:pt idx="15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DDF-4664-82D1-3704CF3430E1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North Pole (Fire Station #3)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Sheet1!$A$3:$A$19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Sheet1!$C$3:$C$19</c:f>
              <c:numCache>
                <c:formatCode>General</c:formatCode>
                <c:ptCount val="17"/>
                <c:pt idx="12">
                  <c:v>139</c:v>
                </c:pt>
                <c:pt idx="13">
                  <c:v>124</c:v>
                </c:pt>
                <c:pt idx="14">
                  <c:v>106</c:v>
                </c:pt>
                <c:pt idx="1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DDF-4664-82D1-3704CF3430E1}"/>
            </c:ext>
          </c:extLst>
        </c:ser>
        <c:ser>
          <c:idx val="4"/>
          <c:order val="2"/>
          <c:tx>
            <c:strRef>
              <c:f>Sheet1!$D$2</c:f>
              <c:strCache>
                <c:ptCount val="1"/>
                <c:pt idx="0">
                  <c:v>1997 24-hr NAAQS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Sheet1!$A$3:$A$19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Sheet1!$D$3:$D$19</c:f>
              <c:numCache>
                <c:formatCode>General</c:formatCode>
                <c:ptCount val="17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CDDF-4664-82D1-3704CF3430E1}"/>
            </c:ext>
          </c:extLst>
        </c:ser>
        <c:ser>
          <c:idx val="5"/>
          <c:order val="3"/>
          <c:tx>
            <c:strRef>
              <c:f>Sheet1!$E$2</c:f>
              <c:strCache>
                <c:ptCount val="1"/>
                <c:pt idx="0">
                  <c:v>2006 24-hr NAAQS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Sheet1!$A$3:$A$19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Sheet1!$E$3:$E$19</c:f>
              <c:numCache>
                <c:formatCode>General</c:formatCode>
                <c:ptCount val="17"/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DDF-4664-82D1-3704CF343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24672"/>
        <c:axId val="48126208"/>
      </c:lineChart>
      <c:catAx>
        <c:axId val="481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8126208"/>
        <c:crosses val="autoZero"/>
        <c:auto val="1"/>
        <c:lblAlgn val="ctr"/>
        <c:lblOffset val="100"/>
        <c:noMultiLvlLbl val="0"/>
      </c:catAx>
      <c:valAx>
        <c:axId val="48126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PM</a:t>
                </a:r>
                <a:r>
                  <a:rPr lang="en-US" sz="1400" baseline="-25000"/>
                  <a:t>2.5</a:t>
                </a:r>
                <a:r>
                  <a:rPr lang="en-US" sz="1400"/>
                  <a:t> 24-hr Concentration (</a:t>
                </a:r>
                <a:r>
                  <a:rPr lang="en-US" sz="1400" baseline="0">
                    <a:latin typeface="Symbol" panose="05050102010706020507" pitchFamily="18" charset="2"/>
                  </a:rPr>
                  <a:t>m</a:t>
                </a:r>
                <a:r>
                  <a:rPr lang="en-US" sz="1400"/>
                  <a:t>g/m</a:t>
                </a:r>
                <a:r>
                  <a:rPr lang="en-US" sz="1400" baseline="30000"/>
                  <a:t>3</a:t>
                </a:r>
                <a:r>
                  <a:rPr lang="en-US" sz="1400"/>
                  <a:t>)</a:t>
                </a:r>
              </a:p>
            </c:rich>
          </c:tx>
          <c:layout>
            <c:manualLayout>
              <c:xMode val="edge"/>
              <c:yMode val="edge"/>
              <c:x val="3.6111111111111108E-2"/>
              <c:y val="0.3088942840478273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8124672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7292027559055121"/>
          <c:y val="0.10140522018081073"/>
          <c:w val="0.21743416985460068"/>
          <c:h val="0.1094799899507596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0.56667</cdr:y>
    </cdr:from>
    <cdr:to>
      <cdr:x>0.33345</cdr:x>
      <cdr:y>0.61195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3886200"/>
          <a:ext cx="1906067" cy="310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1997 24-hr NAAQS (65 </a:t>
          </a:r>
          <a:r>
            <a:rPr lang="en-US" sz="1000" baseline="0" dirty="0">
              <a:solidFill>
                <a:srgbClr val="FF0000"/>
              </a:solidFill>
              <a:latin typeface="Symbol" panose="05050102010706020507" pitchFamily="18" charset="2"/>
            </a:rPr>
            <a:t>m</a:t>
          </a:r>
          <a:r>
            <a:rPr lang="en-US" sz="1000" dirty="0">
              <a:solidFill>
                <a:srgbClr val="FF0000"/>
              </a:solidFill>
            </a:rPr>
            <a:t>g/m</a:t>
          </a:r>
          <a:r>
            <a:rPr lang="en-US" sz="1000" baseline="30000" dirty="0">
              <a:solidFill>
                <a:srgbClr val="FF0000"/>
              </a:solidFill>
            </a:rPr>
            <a:t>3</a:t>
          </a:r>
          <a:r>
            <a:rPr lang="en-US" sz="1000" dirty="0">
              <a:solidFill>
                <a:srgbClr val="FF0000"/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0.3</cdr:x>
      <cdr:y>0.76667</cdr:y>
    </cdr:from>
    <cdr:to>
      <cdr:x>0.55352</cdr:x>
      <cdr:y>0.81194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43200" y="5257800"/>
          <a:ext cx="2318187" cy="310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2006 24-hr NAAQS (35 </a:t>
          </a:r>
          <a:r>
            <a:rPr lang="en-US" sz="1000" baseline="0" dirty="0">
              <a:solidFill>
                <a:srgbClr val="FF0000"/>
              </a:solidFill>
              <a:latin typeface="Symbol" panose="05050102010706020507" pitchFamily="18" charset="2"/>
            </a:rPr>
            <a:t>m</a:t>
          </a:r>
          <a:r>
            <a:rPr lang="en-US" sz="1000" dirty="0">
              <a:solidFill>
                <a:srgbClr val="FF0000"/>
              </a:solidFill>
            </a:rPr>
            <a:t>g/m</a:t>
          </a:r>
          <a:r>
            <a:rPr lang="en-US" sz="1000" baseline="30000" dirty="0">
              <a:solidFill>
                <a:srgbClr val="FF0000"/>
              </a:solidFill>
            </a:rPr>
            <a:t>3</a:t>
          </a:r>
          <a:r>
            <a:rPr lang="en-US" sz="1000" dirty="0">
              <a:solidFill>
                <a:srgbClr val="FF0000"/>
              </a:solidFill>
            </a:rPr>
            <a:t>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B3F67-1CC2-4571-9725-48AFF15EEB22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AA626-006C-43D1-93CD-7DA0A247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7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5A4F6F89-D6EB-4AF3-BB81-E3E0B76377F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58137708-A391-494E-B08F-740107F4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7708-A391-494E-B08F-740107F4B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7708-A391-494E-B08F-740107F4B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7708-A391-494E-B08F-740107F4B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7708-A391-494E-B08F-740107F4B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 Commitments/Attainment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Implement strategies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Achieve compliance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Meet health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standards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to meet commitments or meet attainment: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Implement Contingency measures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More control measures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Potential Sanctions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7708-A391-494E-B08F-740107F4B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7708-A391-494E-B08F-740107F4B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40080" indent="-274320">
              <a:buSzPct val="65000"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005840" indent="-228600">
              <a:buSzPct val="65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 anchor="b" anchorCtr="0">
            <a:normAutofit/>
          </a:bodyPr>
          <a:lstStyle>
            <a:lvl1pPr>
              <a:defRPr kumimoji="0" lang="en-US" sz="40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566856" cy="5668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566856" cy="5668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1"/>
          <a:stretch/>
        </p:blipFill>
        <p:spPr>
          <a:xfrm>
            <a:off x="0" y="2133601"/>
            <a:ext cx="9144000" cy="47244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309082-7243-40C4-9E7B-E4A5AC486294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DF25FA-B661-40D2-A0AD-3A2B874C8E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tx1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Tx/>
        <a:buSzPct val="85000"/>
        <a:buFont typeface="Wingdings 2"/>
        <a:buChar char=""/>
        <a:defRPr kumimoji="0"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Tx/>
        <a:buSzPct val="85000"/>
        <a:buFont typeface="Wingdings 2"/>
        <a:buChar char=""/>
        <a:defRPr kumimoji="0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Tx/>
        <a:buSzPct val="85000"/>
        <a:buFont typeface="Wingdings 2"/>
        <a:buChar char=""/>
        <a:defRPr kumimoji="0" sz="2100" kern="120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Tx/>
        <a:buSzPct val="85000"/>
        <a:buFont typeface="Wingdings 2" pitchFamily="18" charset="2"/>
        <a:buChar char=""/>
        <a:defRPr kumimoji="0"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Tx/>
        <a:buSzPct val="85000"/>
        <a:buFont typeface="Wingdings 2" pitchFamily="18" charset="2"/>
        <a:buChar char="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fnsb.us/transportation/Pages/stakeholders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ec.alaska.gov/air/anpms/communities/fbks-particulate-matt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ec.alaska.gov/air/burnwise/wood-sell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1752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Czarnecki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solidFill>
                <a:schemeClr val="tx1"/>
              </a:solidFill>
              <a:effectLst>
                <a:glow rad="254000">
                  <a:schemeClr val="bg1">
                    <a:alpha val="80000"/>
                  </a:schemeClr>
                </a:glow>
              </a:effectLst>
            </a:endParaRPr>
          </a:p>
          <a:p>
            <a:r>
              <a:rPr lang="en-US" sz="1600" dirty="0">
                <a:solidFill>
                  <a:schemeClr val="tx1"/>
                </a:solidFill>
                <a:effectLst>
                  <a:glow rad="635000">
                    <a:schemeClr val="bg1">
                      <a:alpha val="80000"/>
                    </a:schemeClr>
                  </a:glow>
                </a:effectLst>
              </a:rPr>
              <a:t>FNSB Air Quality Manager</a:t>
            </a:r>
          </a:p>
          <a:p>
            <a:r>
              <a:rPr lang="en-US" sz="1600" dirty="0">
                <a:solidFill>
                  <a:schemeClr val="tx1"/>
                </a:solidFill>
                <a:effectLst>
                  <a:glow rad="635000">
                    <a:schemeClr val="bg1">
                      <a:alpha val="80000"/>
                    </a:schemeClr>
                  </a:glow>
                </a:effectLst>
              </a:rPr>
              <a:t>Presentation for the Department of Natural Resources</a:t>
            </a:r>
          </a:p>
          <a:p>
            <a:r>
              <a:rPr lang="en-US" sz="1600" dirty="0">
                <a:solidFill>
                  <a:schemeClr val="tx1"/>
                </a:solidFill>
                <a:effectLst>
                  <a:glow rad="635000">
                    <a:schemeClr val="bg1">
                      <a:alpha val="80000"/>
                    </a:schemeClr>
                  </a:glow>
                </a:effectLst>
              </a:rPr>
              <a:t>August 8,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Quality &amp; Wood Energy 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Fairbanks North Star Borough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Borough working on:</a:t>
            </a:r>
          </a:p>
          <a:p>
            <a:pPr lvl="1"/>
            <a:r>
              <a:rPr lang="en-US" dirty="0"/>
              <a:t>Primary responsibilities</a:t>
            </a:r>
          </a:p>
          <a:p>
            <a:pPr lvl="1"/>
            <a:r>
              <a:rPr lang="en-US" dirty="0"/>
              <a:t>Stakeholders Group</a:t>
            </a:r>
            <a:br>
              <a:rPr lang="en-US" dirty="0"/>
            </a:br>
            <a:r>
              <a:rPr lang="en-US" dirty="0">
                <a:hlinkClick r:id="rId2"/>
              </a:rPr>
              <a:t>http://fnsb.us/transportation/Pages/stakeholders.aspx</a:t>
            </a:r>
            <a:r>
              <a:rPr lang="en-US" dirty="0"/>
              <a:t> 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" y="3348958"/>
            <a:ext cx="8838293" cy="17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3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ADEC working on Serious SIP</a:t>
            </a:r>
            <a:br>
              <a:rPr lang="en-US" sz="2800" dirty="0"/>
            </a:br>
            <a:br>
              <a:rPr lang="en-US" sz="2800" dirty="0"/>
            </a:br>
            <a:r>
              <a:rPr lang="en-US" sz="2100" dirty="0">
                <a:solidFill>
                  <a:schemeClr val="accent1"/>
                </a:solidFill>
                <a:hlinkClick r:id="rId2"/>
              </a:rPr>
              <a:t>dec.alaska.gov/air/</a:t>
            </a:r>
            <a:r>
              <a:rPr lang="en-US" sz="2100" dirty="0" err="1">
                <a:solidFill>
                  <a:schemeClr val="accent1"/>
                </a:solidFill>
                <a:hlinkClick r:id="rId2"/>
              </a:rPr>
              <a:t>anpms</a:t>
            </a:r>
            <a:r>
              <a:rPr lang="en-US" sz="2100" dirty="0">
                <a:solidFill>
                  <a:schemeClr val="accent1"/>
                </a:solidFill>
                <a:hlinkClick r:id="rId2"/>
              </a:rPr>
              <a:t>/communities/</a:t>
            </a:r>
            <a:r>
              <a:rPr lang="en-US" sz="2100" dirty="0" err="1">
                <a:solidFill>
                  <a:schemeClr val="accent1"/>
                </a:solidFill>
                <a:hlinkClick r:id="rId2"/>
              </a:rPr>
              <a:t>fbks</a:t>
            </a:r>
            <a:r>
              <a:rPr lang="en-US" sz="2100" dirty="0">
                <a:solidFill>
                  <a:schemeClr val="accent1"/>
                </a:solidFill>
                <a:hlinkClick r:id="rId2"/>
              </a:rPr>
              <a:t>-particulate-matter/</a:t>
            </a:r>
            <a:endParaRPr lang="en-US" sz="21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398722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 Process Chart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1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724400"/>
            <a:ext cx="1219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29600" y="2259311"/>
            <a:ext cx="914400" cy="2465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18723" y="3334800"/>
            <a:ext cx="725277" cy="2465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8229600" y="2667000"/>
            <a:ext cx="6858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381000" y="4191000"/>
            <a:ext cx="685800" cy="19858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18723" y="3334800"/>
            <a:ext cx="725277" cy="2465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6" y="296325"/>
            <a:ext cx="82581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5029199"/>
            <a:ext cx="1676400" cy="1344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5257800"/>
            <a:ext cx="1676400" cy="1344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Right Arrow 12"/>
          <p:cNvSpPr/>
          <p:nvPr/>
        </p:nvSpPr>
        <p:spPr>
          <a:xfrm>
            <a:off x="191418" y="0"/>
            <a:ext cx="685800" cy="16810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437" y="5497110"/>
            <a:ext cx="358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 Commitments / Attainment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800" y="6003945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Failure to meet Commitments / Attainment</a:t>
            </a:r>
          </a:p>
        </p:txBody>
      </p:sp>
      <p:sp>
        <p:nvSpPr>
          <p:cNvPr id="16" name="Bent-Up Arrow 15"/>
          <p:cNvSpPr/>
          <p:nvPr/>
        </p:nvSpPr>
        <p:spPr>
          <a:xfrm rot="5400000">
            <a:off x="1154576" y="5029242"/>
            <a:ext cx="924614" cy="7953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 rot="5400000">
            <a:off x="351548" y="5336546"/>
            <a:ext cx="1370983" cy="70248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6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Emissions from wood devices dependent on:  device, fuel, &amp; operation</a:t>
            </a:r>
          </a:p>
          <a:p>
            <a:pPr lvl="0"/>
            <a:r>
              <a:rPr lang="en-US" sz="2800" dirty="0"/>
              <a:t>FNSB &amp; ADEC requirement of clean dry wood of &lt;20% moisture content</a:t>
            </a:r>
          </a:p>
          <a:p>
            <a:r>
              <a:rPr lang="en-US" dirty="0"/>
              <a:t>Wood storage requirement for WSCOP,</a:t>
            </a:r>
            <a:br>
              <a:rPr lang="en-US" dirty="0"/>
            </a:br>
            <a:r>
              <a:rPr lang="en-US" dirty="0"/>
              <a:t>Stage 1 waiver, NOASH</a:t>
            </a:r>
          </a:p>
          <a:p>
            <a:r>
              <a:rPr lang="en-US" dirty="0"/>
              <a:t>Training requirement on wood burning </a:t>
            </a:r>
            <a:br>
              <a:rPr lang="en-US" dirty="0"/>
            </a:br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appliances and importance of dry wood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Dry Wood</a:t>
            </a:r>
          </a:p>
        </p:txBody>
      </p:sp>
      <p:pic>
        <p:nvPicPr>
          <p:cNvPr id="2051" name="Picture 3" descr="W:\Transportation\AQ\Air Quality Improvement Program\Educational Outreach\clipart and images\IMG_1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666" r="32116" b="16206"/>
          <a:stretch/>
        </p:blipFill>
        <p:spPr bwMode="auto">
          <a:xfrm rot="16200000">
            <a:off x="6132744" y="3389544"/>
            <a:ext cx="3505199" cy="221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ADEC requirements of dry wood &amp; registration of commercial wood sellers</a:t>
            </a:r>
          </a:p>
          <a:p>
            <a:pPr lvl="0"/>
            <a:r>
              <a:rPr lang="en-US" sz="2800" dirty="0">
                <a:hlinkClick r:id="rId2"/>
              </a:rPr>
              <a:t>https://dec.alaska.gov/air/burnwise/wood-seller/</a:t>
            </a:r>
            <a:r>
              <a:rPr lang="en-US" sz="2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ADEC Requirements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32274" r="25174" b="16450"/>
          <a:stretch/>
        </p:blipFill>
        <p:spPr bwMode="auto">
          <a:xfrm>
            <a:off x="1187986" y="2958946"/>
            <a:ext cx="6847901" cy="382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678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Potential control measures affecting dry wood under consideration for Serious SIP:</a:t>
            </a:r>
          </a:p>
          <a:p>
            <a:pPr lvl="1"/>
            <a:r>
              <a:rPr lang="en-US" dirty="0"/>
              <a:t>Dry wood only sales by commercial wood sellers</a:t>
            </a:r>
          </a:p>
          <a:p>
            <a:pPr lvl="1"/>
            <a:r>
              <a:rPr lang="en-US" dirty="0"/>
              <a:t>Development of a Regional Kiln or Wood Drying facility</a:t>
            </a:r>
          </a:p>
          <a:p>
            <a:pPr lvl="1"/>
            <a:r>
              <a:rPr lang="en-US" dirty="0"/>
              <a:t>Require all homes to have wood storage</a:t>
            </a:r>
          </a:p>
          <a:p>
            <a:pPr lvl="1"/>
            <a:r>
              <a:rPr lang="en-US" dirty="0"/>
              <a:t>Require dry wood to be clearly labeled</a:t>
            </a:r>
          </a:p>
          <a:p>
            <a:pPr lvl="1"/>
            <a:r>
              <a:rPr lang="en-US" dirty="0"/>
              <a:t>Distribution of information related to moisture content at time of sale of wood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SIP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5797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basic concerns with open burning</a:t>
            </a:r>
          </a:p>
          <a:p>
            <a:pPr lvl="1"/>
            <a:r>
              <a:rPr lang="en-US" dirty="0"/>
              <a:t>that it does not spread and become a wildfire  (DNR) </a:t>
            </a:r>
          </a:p>
          <a:p>
            <a:pPr lvl="1"/>
            <a:r>
              <a:rPr lang="en-US" dirty="0"/>
              <a:t>that it does not cause air pollution that creates a health hazard or a public nuisance (ADEC)</a:t>
            </a:r>
          </a:p>
          <a:p>
            <a:pPr lvl="0"/>
            <a:r>
              <a:rPr lang="en-US" dirty="0"/>
              <a:t>Borough</a:t>
            </a:r>
          </a:p>
          <a:p>
            <a:pPr lvl="1"/>
            <a:r>
              <a:rPr lang="en-US" dirty="0"/>
              <a:t>Prohibited during AQ alerts</a:t>
            </a:r>
          </a:p>
          <a:p>
            <a:pPr lvl="1"/>
            <a:r>
              <a:rPr lang="en-US" dirty="0"/>
              <a:t>Subject to PM2.5 crossing property lines &amp; opacity limits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Burning</a:t>
            </a:r>
          </a:p>
        </p:txBody>
      </p:sp>
    </p:spTree>
    <p:extLst>
      <p:ext uri="{BB962C8B-B14F-4D97-AF65-F5344CB8AC3E}">
        <p14:creationId xmlns:p14="http://schemas.microsoft.com/office/powerpoint/2010/main" val="156735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Help promote importance of burning dry wood</a:t>
            </a:r>
          </a:p>
          <a:p>
            <a:pPr lvl="1"/>
            <a:r>
              <a:rPr lang="en-US" dirty="0"/>
              <a:t>Cutting wood in spring/early summer to provide sufficient time to dry, preferably cutting a year early.</a:t>
            </a:r>
          </a:p>
          <a:p>
            <a:pPr lvl="1"/>
            <a:r>
              <a:rPr lang="en-US" dirty="0"/>
              <a:t>Include required training on how to know if the wood is dry as part of getting permit (e.g. moisture meters)</a:t>
            </a:r>
          </a:p>
          <a:p>
            <a:pPr lvl="0"/>
            <a:r>
              <a:rPr lang="en-US" sz="2800" dirty="0"/>
              <a:t>Sharing data for planning purposes</a:t>
            </a:r>
          </a:p>
          <a:p>
            <a:pPr lvl="1"/>
            <a:r>
              <a:rPr lang="en-US" dirty="0"/>
              <a:t>Number of permits issued</a:t>
            </a:r>
          </a:p>
          <a:p>
            <a:pPr lvl="1"/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Number of permits for harvesting 20+ cords/season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Possibilities for Coordination</a:t>
            </a:r>
          </a:p>
        </p:txBody>
      </p:sp>
    </p:spTree>
    <p:extLst>
      <p:ext uri="{BB962C8B-B14F-4D97-AF65-F5344CB8AC3E}">
        <p14:creationId xmlns:p14="http://schemas.microsoft.com/office/powerpoint/2010/main" val="3168211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Coordinated Education and outreach</a:t>
            </a:r>
          </a:p>
          <a:p>
            <a:pPr lvl="1"/>
            <a:r>
              <a:rPr lang="en-US" dirty="0"/>
              <a:t>Open burning</a:t>
            </a:r>
          </a:p>
          <a:p>
            <a:pPr lvl="1"/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Woodcutting Event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Possibilities for Coordination</a:t>
            </a:r>
          </a:p>
        </p:txBody>
      </p:sp>
      <p:pic>
        <p:nvPicPr>
          <p:cNvPr id="5" name="Picture 2" descr="W:\Transportation\AQ\Air Quality Improvement Program\Educational Outreach\clipart and images\stakeh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2933700" cy="1943100"/>
          </a:xfrm>
          <a:prstGeom prst="roundRect">
            <a:avLst>
              <a:gd name="adj" fmla="val 986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4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Background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Regulatory structure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Borough’s Primary Role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Current Status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SIP Process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Importance of dry wood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Open burning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Possibilities for coordination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Overview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09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305800" cy="1981200"/>
          </a:xfr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97000" sy="97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Visit AQFairbanks.com Today!</a:t>
            </a:r>
            <a:br>
              <a:rPr lang="en-US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</a:br>
            <a:br>
              <a:rPr lang="en-US" sz="2000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</a:br>
            <a:br>
              <a:rPr lang="en-US" sz="2000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sz="6000" dirty="0">
                <a:effectLst>
                  <a:glow rad="254000">
                    <a:schemeClr val="bg1">
                      <a:alpha val="80000"/>
                    </a:schemeClr>
                  </a:glow>
                </a:effectLst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EBA28F-4790-429C-AA1D-EC01EEEF0597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388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7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 title="PM2.5 24-hr Design Valu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543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20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53000"/>
          </a:xfrm>
          <a:effectLst>
            <a:glow rad="63500">
              <a:schemeClr val="bg1">
                <a:alpha val="40000"/>
              </a:schemeClr>
            </a:glow>
            <a:softEdge rad="63500"/>
          </a:effectLst>
        </p:spPr>
        <p:txBody>
          <a:bodyPr>
            <a:normAutofit/>
          </a:bodyPr>
          <a:lstStyle/>
          <a:p>
            <a:pPr lvl="0"/>
            <a:r>
              <a:rPr lang="en-US" sz="2800" dirty="0"/>
              <a:t>Serious Designation in 2017 = </a:t>
            </a:r>
            <a:r>
              <a:rPr lang="en-US" dirty="0"/>
              <a:t>More stringent regulations for all contributing sources</a:t>
            </a:r>
          </a:p>
          <a:p>
            <a:pPr lvl="0"/>
            <a:r>
              <a:rPr lang="en-US" dirty="0"/>
              <a:t>Source Sector:</a:t>
            </a:r>
          </a:p>
          <a:p>
            <a:pPr lvl="1"/>
            <a:r>
              <a:rPr lang="en-US" dirty="0"/>
              <a:t>Point Sources</a:t>
            </a:r>
          </a:p>
          <a:p>
            <a:pPr lvl="1"/>
            <a:r>
              <a:rPr lang="en-US" dirty="0"/>
              <a:t>Area Sources, Space Heating (i.e. wood, oil, coal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en-US" dirty="0">
                <a:effectLst>
                  <a:glow rad="228600">
                    <a:schemeClr val="bg1"/>
                  </a:glow>
                </a:effectLst>
              </a:rPr>
              <a:t>other)</a:t>
            </a:r>
          </a:p>
          <a:p>
            <a:pPr lvl="1"/>
            <a:r>
              <a:rPr lang="en-US" dirty="0"/>
              <a:t>Area Sources, Other</a:t>
            </a:r>
          </a:p>
          <a:p>
            <a:pPr lvl="1"/>
            <a:r>
              <a:rPr lang="en-US" dirty="0"/>
              <a:t>On-Road Mobile Sources</a:t>
            </a:r>
          </a:p>
          <a:p>
            <a:pPr lvl="1"/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Non-Road Mobile 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70695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714"/>
            <a:ext cx="9144000" cy="388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0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Clean Air Act (CAA) - comprehensive federal law that sets national standards for certain widespread air pollutants in order to address public health and welfare risks. </a:t>
            </a:r>
          </a:p>
          <a:p>
            <a:pPr lvl="0"/>
            <a:r>
              <a:rPr lang="en-US" dirty="0"/>
              <a:t>U.S. Environmental Protection Agency (EPA) - primary regulatory authority</a:t>
            </a:r>
          </a:p>
          <a:p>
            <a:pPr lvl="0"/>
            <a:r>
              <a:rPr lang="en-US" dirty="0"/>
              <a:t>Like most federal statutes, the CAA is primarily implemented by states, local and tribal authorities, which have been delegated implementing and regulatory authority by EPA. </a:t>
            </a:r>
          </a:p>
          <a:p>
            <a:pPr lvl="0"/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EPA has delegated regulatory authority to the Alaska Department of Environmental Conservation (ADEC).</a:t>
            </a:r>
          </a:p>
          <a:p>
            <a:pPr lvl="0"/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Local control of area sources has been delegated to the Borough through a Memorandum of Understanding (MOU) with ADEC.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Structure - </a:t>
            </a:r>
          </a:p>
        </p:txBody>
      </p:sp>
    </p:spTree>
    <p:extLst>
      <p:ext uri="{BB962C8B-B14F-4D97-AF65-F5344CB8AC3E}">
        <p14:creationId xmlns:p14="http://schemas.microsoft.com/office/powerpoint/2010/main" val="346617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143" y="41148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Specifically – EPA delegated regulatory authority to ADEC, who delegated control of local area sources to the Borough through a Memorandum of Understanding (MOU) with ADEC.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Structure 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37434"/>
            <a:ext cx="218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Clean Air Act (CAA)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165" y="2332704"/>
            <a:ext cx="418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Environmental Protection Agency (EPA)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1916668"/>
            <a:ext cx="137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Enforced by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754868"/>
            <a:ext cx="567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Delegates Implementation and Regulatory Authority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970" y="3256419"/>
            <a:ext cx="34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States, Local &amp; Tribal Authorities</a:t>
            </a:r>
          </a:p>
        </p:txBody>
      </p:sp>
      <p:sp>
        <p:nvSpPr>
          <p:cNvPr id="9" name="Down Arrow 8"/>
          <p:cNvSpPr/>
          <p:nvPr/>
        </p:nvSpPr>
        <p:spPr>
          <a:xfrm>
            <a:off x="1143000" y="1806766"/>
            <a:ext cx="559848" cy="525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143000" y="2720798"/>
            <a:ext cx="559848" cy="525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/>
              <a:t>Act as primary regulatory authority for area sources including (</a:t>
            </a:r>
            <a:r>
              <a:rPr lang="en-US" dirty="0"/>
              <a:t>not limited to</a:t>
            </a:r>
            <a:r>
              <a:rPr lang="en-US" sz="2800" dirty="0"/>
              <a:t>): solid fuel-fired heating devices, commercial and residential space heating, and small sources that fall below permitting thresholds.</a:t>
            </a:r>
          </a:p>
          <a:p>
            <a:pPr lvl="0">
              <a:spcAft>
                <a:spcPts val="1200"/>
              </a:spcAft>
            </a:pPr>
            <a:r>
              <a:rPr lang="en-US" sz="2800" dirty="0"/>
              <a:t>Implement PM</a:t>
            </a:r>
            <a:r>
              <a:rPr lang="en-US" sz="2800" baseline="-25000" dirty="0"/>
              <a:t>2.5 </a:t>
            </a:r>
            <a:r>
              <a:rPr lang="en-US" sz="2800" dirty="0"/>
              <a:t>control strategies to attain the standard that are shown to be feasible &amp; cost effec</a:t>
            </a:r>
            <a:r>
              <a:rPr lang="en-US" sz="2800" dirty="0">
                <a:effectLst>
                  <a:glow rad="127000">
                    <a:schemeClr val="bg1"/>
                  </a:glow>
                </a:effectLst>
              </a:rPr>
              <a:t>tive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Borough’s </a:t>
            </a:r>
            <a:r>
              <a:rPr lang="en-US" dirty="0"/>
              <a:t>Primary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8022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/>
              <a:t>Borough’s Air Quality Division primary responsibilities include:  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Education and outreach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Wood Stove Change Out Program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Special purpose monitoring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Borough code compliance (curtailment)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Complaint investigation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Borough’s </a:t>
            </a:r>
            <a:r>
              <a:rPr lang="en-US" dirty="0"/>
              <a:t>Primary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1214354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D4E7678-F733-4100-8CCB-AC92F531DDC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0AFFF67-DD10-44DF-A261-2B523BF8FA0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B2BC92E-32F4-49FC-947E-B036DF7F024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FBE2084-9F23-4810-ADE0-61017CBE5FC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E5ED19A-7840-4B12-9365-E973C7BD43A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84ED5DF-B27C-43E7-89EF-05E2E808508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5930748-74F8-49BE-A92A-0627EB9CC52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50E27CD-CE1C-42C1-8722-E32EBBD97E5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5D9058C-21B0-41BD-B85A-0BB2CF72A2D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DC7B7FD9-1BC0-4163-9229-CC6AAAAF200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DA12DBA-6120-4B58-8997-DF24DA41D41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EC8F386-CC18-4B2F-9ABC-F0AA409053E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24BC11E-E3CF-4BE2-90A6-E5F44B3EB28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2641E24-75C7-4072-B345-F316A98166D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CA5DD5B-08A4-477D-9940-C960631D420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310E596-F9C5-40DF-AB82-B96F29E4A2C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3865FD1-7954-40CD-8080-07CED6BAC512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6BE25C3-F3CA-467D-BFCB-C21E38D8313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C750A7C-0A9B-48EA-BBC1-6D4A4458E39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E4F5F33-2188-44DC-A067-D99C87D74AB0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111CE07-F112-4E6C-82FE-11C31DAF03F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77EC569-B181-4E6D-B294-C9DD6314AF5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E5230FF-6E4E-4903-BE48-CCF873EC913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E8987BE-D690-4A90-91D9-EA818ED9E261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215B31C-6709-4433-9125-9EFF2A331F08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81F7BC09-0ABF-470D-9A8D-50C24398CE7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E9F6E133-4D18-449C-84A4-18AD74BED4C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5B7CB87A-F99B-4439-920F-D20D4EF3B790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BB90D29B-8C23-4612-82E1-7A82B0C102B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7C8977B2-EE09-49ED-A62B-0E0667CB373A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3AA0727-3DFE-45AA-9182-C6FF8083EF6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812C6D3-57B5-4632-B5D5-00E52D4A7A1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8B9759F-9F60-46F1-A1E8-13EED4786CD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8B5E4BD-884D-47F1-8E24-6DFC89CB4D3A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6140B76F-5EA6-4B96-81D9-6650827D64C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00C3FDFA-96DE-497E-AC21-89D79092C3C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035DEE2-668F-4A1C-83A2-3E850318EDCA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8B3CDC8-9D9D-494A-81DE-7C063389443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CCDABC7-93CF-4A09-AE99-E9B0154AE7B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6C025FD3-6411-45F8-8D78-E4F8C25F8EC0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A4A041B-D4F4-431F-B418-99273910D457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610B57EB-5477-4C6B-9A19-A1970B02C553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CBA4DE36-12C4-4164-9B0D-D329C0E8276A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8F814B7-59EF-4078-B2AB-3D3687663B0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884D933-2492-427C-8510-1000A60E5FE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40D201E2-2F37-4D2E-B84C-5E1495031AA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30902BA3-9657-40BF-9748-F814171635E0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4104BCAD-91A7-4355-B8A7-806737DE2025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B440761-3D61-4AE2-AC10-17FAC4B74455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344F9818-D761-49F5-8790-97E5C1413C8D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C0D4B8D1-1698-45E1-9382-57C7E5AC9BCB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9BD3A853-9F13-4980-99D0-E69EC5DF121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1DECA082-D898-4BDC-A700-330091863953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EE580B18-5544-4C01-8E58-8CD03F1006EE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C3BD708F-D684-46A4-869F-99487497039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084986F-3A15-4080-93A1-C3A479E0559A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8328CB9D-AAFA-4129-83FF-E920E1B24F01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38418E59-0E70-4F78-840B-92F12396C83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389E0736-EF84-4125-ADC8-9E121E54B383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59A40E09-9609-4E58-8A33-AA9247E4C822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748B058F-2C66-485B-B904-73B84A1AAE5C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1D1E09A2-96A3-4145-84B6-10EB2507419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1A786F2B-BC87-41F8-8230-A1C81DA0E7D9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765ACA45-ADB2-40C7-A785-F89F632AAD8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68FC9CF-2619-4961-946A-7269A78FD27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F1539A4-F865-498E-B557-5403A0652C7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6B4B173-89F4-4FB8-BEE9-5365BFAFD93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2249</TotalTime>
  <Words>730</Words>
  <Application>Microsoft Office PowerPoint</Application>
  <PresentationFormat>On-screen Show (4:3)</PresentationFormat>
  <Paragraphs>116</Paragraphs>
  <Slides>20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Constantia</vt:lpstr>
      <vt:lpstr>Symbol</vt:lpstr>
      <vt:lpstr>Wingdings</vt:lpstr>
      <vt:lpstr>Wingdings 2</vt:lpstr>
      <vt:lpstr>Paper</vt:lpstr>
      <vt:lpstr>Air Quality &amp; Wood Energy  in the Fairbanks North Star Borough</vt:lpstr>
      <vt:lpstr>Presentation Overview</vt:lpstr>
      <vt:lpstr>PowerPoint Presentation</vt:lpstr>
      <vt:lpstr>Background</vt:lpstr>
      <vt:lpstr>PowerPoint Presentation</vt:lpstr>
      <vt:lpstr>Regulatory Structure - </vt:lpstr>
      <vt:lpstr>Regulatory Structure - </vt:lpstr>
      <vt:lpstr>Borough’s Primary Role</vt:lpstr>
      <vt:lpstr>Borough’s Primary Role</vt:lpstr>
      <vt:lpstr>Current Status</vt:lpstr>
      <vt:lpstr>Current Status</vt:lpstr>
      <vt:lpstr>SIP Process Chart</vt:lpstr>
      <vt:lpstr>PowerPoint Presentation</vt:lpstr>
      <vt:lpstr>Importance of Dry Wood</vt:lpstr>
      <vt:lpstr>State ADEC Requirements</vt:lpstr>
      <vt:lpstr>Potential SIP Requirements</vt:lpstr>
      <vt:lpstr>Open Burning</vt:lpstr>
      <vt:lpstr>Possibilities for Coordination</vt:lpstr>
      <vt:lpstr>Possibilities for Coordination</vt:lpstr>
      <vt:lpstr>Visit AQFairbanks.com Today!   Questions?</vt:lpstr>
    </vt:vector>
  </TitlesOfParts>
  <Company>Fairbanks North Star Borough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DeHaven</dc:creator>
  <cp:lastModifiedBy>Arians, Alison E (DNR)</cp:lastModifiedBy>
  <cp:revision>169</cp:revision>
  <cp:lastPrinted>2017-06-11T20:20:37Z</cp:lastPrinted>
  <dcterms:created xsi:type="dcterms:W3CDTF">2017-04-18T00:57:47Z</dcterms:created>
  <dcterms:modified xsi:type="dcterms:W3CDTF">2018-08-07T21:40:18Z</dcterms:modified>
</cp:coreProperties>
</file>